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Gothic" charset="1" panose="020D0604000000000000"/>
      <p:regular r:id="rId10"/>
    </p:embeddedFont>
    <p:embeddedFont>
      <p:font typeface="Nanum Gothic Bold" charset="1" panose="020D0804000000000000"/>
      <p:regular r:id="rId11"/>
    </p:embeddedFont>
    <p:embeddedFont>
      <p:font typeface="Nanum Gothic Ultra-Bold" charset="1" panose="020D0904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besteleven.com/news/articleView.html?idxno=220543" TargetMode="External" Type="http://schemas.openxmlformats.org/officeDocument/2006/relationships/hyperlink"/><Relationship Id="rId3" Target="https://tenasia.hankyung.com/music/article/2023051555804" TargetMode="External" Type="http://schemas.openxmlformats.org/officeDocument/2006/relationships/hyperlink"/><Relationship Id="rId4" Target="https://www.hankookilbo.com/News/Read/A2023041317390002887?did=NA" TargetMode="External" Type="http://schemas.openxmlformats.org/officeDocument/2006/relationships/hyperlink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E0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5923" y="3767228"/>
            <a:ext cx="12256154" cy="17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F6F6F6"/>
                </a:solidFill>
                <a:latin typeface="Nanum Gothic Ultra-Bold"/>
                <a:ea typeface="Nanum Gothic Ultra-Bold"/>
              </a:rPr>
              <a:t>B204 - 공통 프로젝트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83874" y="5813692"/>
            <a:ext cx="8720251" cy="58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6F6F6"/>
                </a:solidFill>
                <a:ea typeface="Nanum Gothic"/>
              </a:rPr>
              <a:t>실시간 스포츠 정보 제공 화상 채팅 서비스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31615"/>
            <a:ext cx="3508095" cy="3508095"/>
          </a:xfrm>
          <a:custGeom>
            <a:avLst/>
            <a:gdLst/>
            <a:ahLst/>
            <a:cxnLst/>
            <a:rect r="r" b="b" t="t" l="l"/>
            <a:pathLst>
              <a:path h="3508095" w="3508095">
                <a:moveTo>
                  <a:pt x="0" y="0"/>
                </a:moveTo>
                <a:lnTo>
                  <a:pt x="3508095" y="0"/>
                </a:lnTo>
                <a:lnTo>
                  <a:pt x="3508095" y="3508095"/>
                </a:lnTo>
                <a:lnTo>
                  <a:pt x="0" y="3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4912" y="4089069"/>
            <a:ext cx="1762975" cy="1264370"/>
          </a:xfrm>
          <a:custGeom>
            <a:avLst/>
            <a:gdLst/>
            <a:ahLst/>
            <a:cxnLst/>
            <a:rect r="r" b="b" t="t" l="l"/>
            <a:pathLst>
              <a:path h="1264370" w="1762975">
                <a:moveTo>
                  <a:pt x="0" y="0"/>
                </a:moveTo>
                <a:lnTo>
                  <a:pt x="1762976" y="0"/>
                </a:lnTo>
                <a:lnTo>
                  <a:pt x="1762976" y="1264370"/>
                </a:lnTo>
                <a:lnTo>
                  <a:pt x="0" y="1264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17" r="0" b="-197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56953" y="3498615"/>
            <a:ext cx="4059185" cy="4059185"/>
          </a:xfrm>
          <a:custGeom>
            <a:avLst/>
            <a:gdLst/>
            <a:ahLst/>
            <a:cxnLst/>
            <a:rect r="r" b="b" t="t" l="l"/>
            <a:pathLst>
              <a:path h="4059185" w="4059185">
                <a:moveTo>
                  <a:pt x="0" y="0"/>
                </a:moveTo>
                <a:lnTo>
                  <a:pt x="4059185" y="0"/>
                </a:lnTo>
                <a:lnTo>
                  <a:pt x="4059185" y="4059186"/>
                </a:lnTo>
                <a:lnTo>
                  <a:pt x="0" y="4059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63933" y="3734797"/>
            <a:ext cx="3823004" cy="3823004"/>
          </a:xfrm>
          <a:custGeom>
            <a:avLst/>
            <a:gdLst/>
            <a:ahLst/>
            <a:cxnLst/>
            <a:rect r="r" b="b" t="t" l="l"/>
            <a:pathLst>
              <a:path h="3823004" w="3823004">
                <a:moveTo>
                  <a:pt x="0" y="0"/>
                </a:moveTo>
                <a:lnTo>
                  <a:pt x="3823004" y="0"/>
                </a:lnTo>
                <a:lnTo>
                  <a:pt x="3823004" y="3823004"/>
                </a:lnTo>
                <a:lnTo>
                  <a:pt x="0" y="382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0237" y="895350"/>
            <a:ext cx="1193523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Canva Sans Bold"/>
                <a:ea typeface="Canva Sans Bold"/>
              </a:rPr>
              <a:t>주요 고객 &amp; 고객이 얻는 이익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373" y="8234048"/>
            <a:ext cx="3661053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Nanum Gothic Bold"/>
                <a:ea typeface="Nanum Gothic Bold"/>
              </a:rPr>
              <a:t> 지인과 함께 스포츠를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ea typeface="Nanum Gothic Bold"/>
              </a:rPr>
              <a:t>시청하고 싶은 고객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72721" y="7881179"/>
            <a:ext cx="3427650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ea typeface="Nanum Gothic Ultra-Bold"/>
              </a:rPr>
              <a:t>같은 팀을 응원하는 외국인 시청자와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ea typeface="Nanum Gothic Ultra-Bold"/>
              </a:rPr>
              <a:t>교류할 수 있는 기회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1229" y="7962586"/>
            <a:ext cx="4141232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ea typeface="Nanum Gothic Ultra-Bold"/>
              </a:rPr>
              <a:t>실시간 번역 기술을 통해 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ea typeface="Nanum Gothic Ultra-Bold"/>
              </a:rPr>
              <a:t>의사소통 향상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40159" y="3203031"/>
            <a:ext cx="3206307" cy="3206307"/>
          </a:xfrm>
          <a:custGeom>
            <a:avLst/>
            <a:gdLst/>
            <a:ahLst/>
            <a:cxnLst/>
            <a:rect r="r" b="b" t="t" l="l"/>
            <a:pathLst>
              <a:path h="3206307" w="3206307">
                <a:moveTo>
                  <a:pt x="0" y="0"/>
                </a:moveTo>
                <a:lnTo>
                  <a:pt x="3206308" y="0"/>
                </a:lnTo>
                <a:lnTo>
                  <a:pt x="3206308" y="3206308"/>
                </a:lnTo>
                <a:lnTo>
                  <a:pt x="0" y="320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1533" y="3326159"/>
            <a:ext cx="4737281" cy="3083180"/>
          </a:xfrm>
          <a:custGeom>
            <a:avLst/>
            <a:gdLst/>
            <a:ahLst/>
            <a:cxnLst/>
            <a:rect r="r" b="b" t="t" l="l"/>
            <a:pathLst>
              <a:path h="3083180" w="4737281">
                <a:moveTo>
                  <a:pt x="0" y="0"/>
                </a:moveTo>
                <a:lnTo>
                  <a:pt x="4737281" y="0"/>
                </a:lnTo>
                <a:lnTo>
                  <a:pt x="4737281" y="3083180"/>
                </a:lnTo>
                <a:lnTo>
                  <a:pt x="0" y="308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27908" y="3326159"/>
            <a:ext cx="2787953" cy="2787953"/>
          </a:xfrm>
          <a:custGeom>
            <a:avLst/>
            <a:gdLst/>
            <a:ahLst/>
            <a:cxnLst/>
            <a:rect r="r" b="b" t="t" l="l"/>
            <a:pathLst>
              <a:path h="2787953" w="2787953">
                <a:moveTo>
                  <a:pt x="0" y="0"/>
                </a:moveTo>
                <a:lnTo>
                  <a:pt x="2787954" y="0"/>
                </a:lnTo>
                <a:lnTo>
                  <a:pt x="2787954" y="2787953"/>
                </a:lnTo>
                <a:lnTo>
                  <a:pt x="0" y="278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94294" y="6831830"/>
            <a:ext cx="3031759" cy="180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>
                <a:solidFill>
                  <a:srgbClr val="000000"/>
                </a:solidFill>
                <a:ea typeface="Nanum Gothic Ultra-Bold"/>
              </a:rPr>
              <a:t>스포츠 정보</a:t>
            </a:r>
          </a:p>
          <a:p>
            <a:pPr algn="ctr">
              <a:lnSpc>
                <a:spcPts val="4888"/>
              </a:lnSpc>
            </a:pPr>
            <a:r>
              <a:rPr lang="en-US" sz="3491">
                <a:solidFill>
                  <a:srgbClr val="000000"/>
                </a:solidFill>
                <a:ea typeface="Nanum Gothic Ultra-Bold"/>
              </a:rPr>
              <a:t>크롤링</a:t>
            </a:r>
          </a:p>
          <a:p>
            <a:pPr algn="ctr">
              <a:lnSpc>
                <a:spcPts val="488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12003" y="6831830"/>
            <a:ext cx="3031759" cy="180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>
                <a:solidFill>
                  <a:srgbClr val="000000"/>
                </a:solidFill>
                <a:ea typeface="Nanum Gothic Ultra-Bold"/>
              </a:rPr>
              <a:t>음성 텍스트</a:t>
            </a:r>
          </a:p>
          <a:p>
            <a:pPr algn="ctr">
              <a:lnSpc>
                <a:spcPts val="4888"/>
              </a:lnSpc>
            </a:pPr>
            <a:r>
              <a:rPr lang="en-US" sz="3491">
                <a:solidFill>
                  <a:srgbClr val="000000"/>
                </a:solidFill>
                <a:ea typeface="Nanum Gothic Ultra-Bold"/>
              </a:rPr>
              <a:t>전환</a:t>
            </a:r>
          </a:p>
          <a:p>
            <a:pPr algn="ctr">
              <a:lnSpc>
                <a:spcPts val="488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927434" y="6831830"/>
            <a:ext cx="3031759" cy="180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>
                <a:solidFill>
                  <a:srgbClr val="000000"/>
                </a:solidFill>
                <a:ea typeface="Nanum Gothic Ultra-Bold"/>
              </a:rPr>
              <a:t>텍스트</a:t>
            </a:r>
            <a:r>
              <a:rPr lang="en-US" sz="3491">
                <a:solidFill>
                  <a:srgbClr val="000000"/>
                </a:solidFill>
                <a:latin typeface="Nanum Gothic Ultra-Bold"/>
              </a:rPr>
              <a:t> </a:t>
            </a:r>
          </a:p>
          <a:p>
            <a:pPr algn="ctr">
              <a:lnSpc>
                <a:spcPts val="4888"/>
              </a:lnSpc>
            </a:pPr>
            <a:r>
              <a:rPr lang="en-US" sz="3491">
                <a:solidFill>
                  <a:srgbClr val="000000"/>
                </a:solidFill>
                <a:ea typeface="Nanum Gothic Ultra-Bold"/>
              </a:rPr>
              <a:t>번역</a:t>
            </a:r>
          </a:p>
          <a:p>
            <a:pPr algn="ctr">
              <a:lnSpc>
                <a:spcPts val="488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5825"/>
            <a:ext cx="9254059" cy="123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프로젝트 기술력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47981" y="339406"/>
            <a:ext cx="1792038" cy="123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요약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4851" y="1974672"/>
            <a:ext cx="18063149" cy="61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857"/>
                </a:solidFill>
                <a:ea typeface="Nanum Gothic Ultra-Bold"/>
              </a:rPr>
              <a:t>정의된 문제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857"/>
                </a:solidFill>
                <a:latin typeface="Nanum Gothic"/>
                <a:ea typeface="Nanum Gothic"/>
              </a:rPr>
              <a:t>스포츠 보는 매체, 관련 정보 매체와 소통하는 매체가 전부 분리되어 있음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857"/>
                </a:solidFill>
                <a:ea typeface="Nanum Gothic"/>
              </a:rPr>
              <a:t>가까운 지인들과 스포츠 관람을 비대면으로 즐길 수 있는 방법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E0857"/>
                </a:solidFill>
                <a:latin typeface="Nanum Gothic"/>
              </a:rPr>
              <a:t>  2. </a:t>
            </a:r>
            <a:r>
              <a:rPr lang="en-US" sz="3200">
                <a:solidFill>
                  <a:srgbClr val="0E0857"/>
                </a:solidFill>
                <a:latin typeface="Nanum Gothic Ultra-Bold"/>
                <a:ea typeface="Nanum Gothic Ultra-Bold"/>
              </a:rPr>
              <a:t>SW 컨셉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857"/>
                </a:solidFill>
                <a:latin typeface="Nanum Gothic"/>
                <a:ea typeface="Nanum Gothic"/>
              </a:rPr>
              <a:t>디스코드/카카오톡의 소규모 채팅 시스템과 스포츠 관련 정보를 섞은 화상 채팅 프로그램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857"/>
                </a:solidFill>
                <a:latin typeface="Nanum Gothic"/>
                <a:ea typeface="Nanum Gothic"/>
              </a:rPr>
              <a:t>현지 팬들/외국인 팬들과의 오픈 채팅방 개설을 통한 팬덤 공유(실시간 번역 기능)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0857"/>
                </a:solidFill>
                <a:ea typeface="Nanum Gothic"/>
              </a:rPr>
              <a:t>점차 성장중인 스포츠 문화에 관련하여 누구나 쉽게 규칙이나 관계를 이해할 수 있는 정보 제공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47981" y="339406"/>
            <a:ext cx="1792038" cy="123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요약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508444"/>
            <a:ext cx="18288000" cy="785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E0857"/>
                </a:solidFill>
                <a:latin typeface="Nanum Gothic"/>
              </a:rPr>
              <a:t>   3. </a:t>
            </a:r>
            <a:r>
              <a:rPr lang="en-US" sz="3200">
                <a:solidFill>
                  <a:srgbClr val="0E0857"/>
                </a:solidFill>
                <a:latin typeface="Nanum Gothic Ultra-Bold"/>
                <a:ea typeface="Nanum Gothic Ultra-Bold"/>
              </a:rPr>
              <a:t>근거자료 및 MVP 소개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E0857"/>
                </a:solidFill>
                <a:ea typeface="Nanum Gothic"/>
              </a:rPr>
              <a:t>근거자료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sng">
                <a:solidFill>
                  <a:srgbClr val="0E0857"/>
                </a:solidFill>
                <a:ea typeface="Nanum Gothic"/>
                <a:hlinkClick r:id="rId2" tooltip="https://www.besteleven.com/news/articleView.html?idxno=220543"/>
              </a:rPr>
              <a:t>주요 포인트를 추가하세요</a:t>
            </a:r>
            <a:r>
              <a:rPr lang="en-US" sz="3200" u="none">
                <a:solidFill>
                  <a:srgbClr val="0E0857"/>
                </a:solidFill>
                <a:latin typeface="Nanum Gothic"/>
                <a:ea typeface="Nanum Gothic"/>
              </a:rPr>
              <a:t> (‘팬 프렌들리’ 구단 대전, 승격 후에도 관중 증가·지역 밀착으로 호평)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sng">
                <a:solidFill>
                  <a:srgbClr val="0E0857"/>
                </a:solidFill>
                <a:ea typeface="Nanum Gothic"/>
                <a:hlinkClick r:id="rId3" tooltip="https://tenasia.hankyung.com/music/article/2023051555804"/>
              </a:rPr>
              <a:t>주요 포인트를 추가하세요</a:t>
            </a:r>
            <a:r>
              <a:rPr lang="en-US" sz="3200" u="none">
                <a:solidFill>
                  <a:srgbClr val="0E0857"/>
                </a:solidFill>
                <a:latin typeface="Nanum Gothic"/>
                <a:ea typeface="Nanum Gothic"/>
              </a:rPr>
              <a:t> (세상에 없던 팬덤의 등장…조직없이 조직화된 임영웅의 '영웅시대'[TEN피플])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sng">
                <a:solidFill>
                  <a:srgbClr val="0E0857"/>
                </a:solidFill>
                <a:ea typeface="Nanum Gothic"/>
                <a:hlinkClick r:id="rId4" tooltip="https://www.hankookilbo.com/News/Read/A2023041317390002887?did=NA"/>
              </a:rPr>
              <a:t>주요 포인트를 추가하세요</a:t>
            </a:r>
            <a:r>
              <a:rPr lang="en-US" sz="3200" u="none">
                <a:solidFill>
                  <a:srgbClr val="0E0857"/>
                </a:solidFill>
                <a:latin typeface="Nanum Gothic"/>
                <a:ea typeface="Nanum Gothic"/>
              </a:rPr>
              <a:t> ('골때녀' 방영 후 여성 축구단 얼마나 늘었나)</a:t>
            </a:r>
          </a:p>
          <a:p>
            <a:pPr algn="l" marL="1381761" indent="-460587" lvl="2">
              <a:lnSpc>
                <a:spcPts val="448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>
                <a:solidFill>
                  <a:srgbClr val="0E0857"/>
                </a:solidFill>
                <a:latin typeface="Nanum Gothic"/>
              </a:rPr>
              <a:t>MVP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실시간 화상 채팅 기능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none">
                <a:solidFill>
                  <a:srgbClr val="0E0857"/>
                </a:solidFill>
                <a:latin typeface="Nanum Gothic"/>
                <a:ea typeface="Nanum Gothic"/>
              </a:rPr>
              <a:t>스포츠 정보(경기정보, 라인업, 포지션정보, 실시간 점수현황 등)크롤링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알림 기능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47981" y="339406"/>
            <a:ext cx="1792038" cy="123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요약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508444"/>
            <a:ext cx="18288000" cy="841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E0857"/>
                </a:solidFill>
                <a:latin typeface="Nanum Gothic"/>
              </a:rPr>
              <a:t>   4. </a:t>
            </a:r>
            <a:r>
              <a:rPr lang="en-US" sz="3200" u="none">
                <a:solidFill>
                  <a:srgbClr val="0E0857"/>
                </a:solidFill>
                <a:ea typeface="Nanum Gothic Bold"/>
              </a:rPr>
              <a:t>주요 </a:t>
            </a:r>
            <a:r>
              <a:rPr lang="en-US" sz="3200">
                <a:solidFill>
                  <a:srgbClr val="0E0857"/>
                </a:solidFill>
                <a:ea typeface="Nanum Gothic Bold"/>
              </a:rPr>
              <a:t>고객이나</a:t>
            </a:r>
            <a:r>
              <a:rPr lang="en-US" sz="3200" u="none">
                <a:solidFill>
                  <a:srgbClr val="0E0857"/>
                </a:solidFill>
                <a:latin typeface="Nanum Gothic Bold"/>
              </a:rPr>
              <a:t> </a:t>
            </a:r>
            <a:r>
              <a:rPr lang="en-US" sz="3200">
                <a:solidFill>
                  <a:srgbClr val="0E0857"/>
                </a:solidFill>
                <a:ea typeface="Nanum Gothic Bold"/>
              </a:rPr>
              <a:t>고객이</a:t>
            </a:r>
            <a:r>
              <a:rPr lang="en-US" sz="3200" u="none">
                <a:solidFill>
                  <a:srgbClr val="0E0857"/>
                </a:solidFill>
                <a:latin typeface="Nanum Gothic Bold"/>
                <a:ea typeface="Nanum Gothic Bold"/>
              </a:rPr>
              <a:t> 얻는 이익 설명</a:t>
            </a:r>
          </a:p>
          <a:p>
            <a:pPr algn="l" marL="1381761" indent="-460587" lvl="2">
              <a:lnSpc>
                <a:spcPts val="448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친구와 함께 스포츠 시청 가능</a:t>
            </a:r>
          </a:p>
          <a:p>
            <a:pPr algn="l" marL="1381761" indent="-460587" lvl="2">
              <a:lnSpc>
                <a:spcPts val="448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같은</a:t>
            </a:r>
            <a:r>
              <a:rPr lang="en-US" sz="3200" u="none">
                <a:solidFill>
                  <a:srgbClr val="0E0857"/>
                </a:solidFill>
                <a:latin typeface="Nanum Gothic"/>
              </a:rPr>
              <a:t> </a:t>
            </a:r>
            <a:r>
              <a:rPr lang="en-US" sz="3200">
                <a:solidFill>
                  <a:srgbClr val="0E0857"/>
                </a:solidFill>
                <a:ea typeface="Nanum Gothic"/>
              </a:rPr>
              <a:t>팀을</a:t>
            </a:r>
            <a:r>
              <a:rPr lang="en-US" sz="3200" u="none">
                <a:solidFill>
                  <a:srgbClr val="0E0857"/>
                </a:solidFill>
                <a:latin typeface="Nanum Gothic"/>
              </a:rPr>
              <a:t> </a:t>
            </a:r>
            <a:r>
              <a:rPr lang="en-US" sz="3200">
                <a:solidFill>
                  <a:srgbClr val="0E0857"/>
                </a:solidFill>
                <a:ea typeface="Nanum Gothic"/>
              </a:rPr>
              <a:t>응원</a:t>
            </a:r>
            <a:r>
              <a:rPr lang="en-US" sz="3200" u="none">
                <a:solidFill>
                  <a:srgbClr val="0E0857"/>
                </a:solidFill>
                <a:ea typeface="Nanum Gothic"/>
              </a:rPr>
              <a:t>하</a:t>
            </a:r>
            <a:r>
              <a:rPr lang="en-US" sz="3200">
                <a:solidFill>
                  <a:srgbClr val="0E0857"/>
                </a:solidFill>
                <a:ea typeface="Nanum Gothic"/>
              </a:rPr>
              <a:t>는</a:t>
            </a:r>
            <a:r>
              <a:rPr lang="en-US" sz="3200" u="none">
                <a:solidFill>
                  <a:srgbClr val="0E0857"/>
                </a:solidFill>
                <a:latin typeface="Nanum Gothic"/>
                <a:ea typeface="Nanum Gothic"/>
              </a:rPr>
              <a:t> 외국인 시청자와 교류할 수 있는 기회</a:t>
            </a:r>
          </a:p>
          <a:p>
            <a:pPr algn="l" marL="1381761" indent="-460587" lvl="2">
              <a:lnSpc>
                <a:spcPts val="448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실시간</a:t>
            </a:r>
            <a:r>
              <a:rPr lang="en-US" sz="3200" u="none">
                <a:solidFill>
                  <a:srgbClr val="0E0857"/>
                </a:solidFill>
                <a:latin typeface="Nanum Gothic"/>
              </a:rPr>
              <a:t> </a:t>
            </a:r>
            <a:r>
              <a:rPr lang="en-US" sz="3200">
                <a:solidFill>
                  <a:srgbClr val="0E0857"/>
                </a:solidFill>
                <a:ea typeface="Nanum Gothic"/>
              </a:rPr>
              <a:t>번역</a:t>
            </a:r>
            <a:r>
              <a:rPr lang="en-US" sz="3200" u="none">
                <a:solidFill>
                  <a:srgbClr val="0E0857"/>
                </a:solidFill>
                <a:latin typeface="Nanum Gothic"/>
              </a:rPr>
              <a:t> </a:t>
            </a:r>
            <a:r>
              <a:rPr lang="en-US" sz="3200">
                <a:solidFill>
                  <a:srgbClr val="0E0857"/>
                </a:solidFill>
                <a:ea typeface="Nanum Gothic"/>
              </a:rPr>
              <a:t>기술을</a:t>
            </a:r>
            <a:r>
              <a:rPr lang="en-US" sz="3200" u="none">
                <a:solidFill>
                  <a:srgbClr val="0E0857"/>
                </a:solidFill>
                <a:latin typeface="Nanum Gothic"/>
                <a:ea typeface="Nanum Gothic"/>
              </a:rPr>
              <a:t> 통해 의사소통 향상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u="none">
                <a:solidFill>
                  <a:srgbClr val="0E0857"/>
                </a:solidFill>
                <a:latin typeface="Nanum Gothic"/>
              </a:rPr>
              <a:t>   5. </a:t>
            </a:r>
            <a:r>
              <a:rPr lang="en-US" sz="3200" u="none">
                <a:solidFill>
                  <a:srgbClr val="0E0857"/>
                </a:solidFill>
                <a:latin typeface="Nanum Gothic Bold"/>
                <a:ea typeface="Nanum Gothic Bold"/>
              </a:rPr>
              <a:t>활용되는 기술력, 차별성 등 설명</a:t>
            </a:r>
          </a:p>
          <a:p>
            <a:pPr algn="l" marL="1381761" indent="-460587" lvl="2">
              <a:lnSpc>
                <a:spcPts val="448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기술력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스포츠 정보 크롤링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음성 텍스트</a:t>
            </a:r>
            <a:r>
              <a:rPr lang="en-US" sz="3200" u="none">
                <a:solidFill>
                  <a:srgbClr val="0E0857"/>
                </a:solidFill>
                <a:latin typeface="Nanum Gothic"/>
                <a:ea typeface="Nanum Gothic"/>
              </a:rPr>
              <a:t> 전환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텍스트 번역</a:t>
            </a:r>
          </a:p>
          <a:p>
            <a:pPr algn="l" marL="1381761" indent="-460587" lvl="2">
              <a:lnSpc>
                <a:spcPts val="448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차별성</a:t>
            </a:r>
          </a:p>
          <a:p>
            <a:pPr algn="l" marL="2072642" indent="-518160" lvl="3">
              <a:lnSpc>
                <a:spcPts val="448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none">
                <a:solidFill>
                  <a:srgbClr val="0E0857"/>
                </a:solidFill>
                <a:ea typeface="Nanum Gothic"/>
              </a:rPr>
              <a:t>스포츠 정보와 소규모 소통 화상 채팅방 동시 제공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E0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5923" y="3990975"/>
            <a:ext cx="12256154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6F6F6"/>
                </a:solidFill>
                <a:latin typeface="Nanum Gothic Ultra-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7062" y="1681886"/>
            <a:ext cx="5887098" cy="6923227"/>
          </a:xfrm>
          <a:custGeom>
            <a:avLst/>
            <a:gdLst/>
            <a:ahLst/>
            <a:cxnLst/>
            <a:rect r="r" b="b" t="t" l="l"/>
            <a:pathLst>
              <a:path h="6923227" w="5887098">
                <a:moveTo>
                  <a:pt x="0" y="0"/>
                </a:moveTo>
                <a:lnTo>
                  <a:pt x="5887099" y="0"/>
                </a:lnTo>
                <a:lnTo>
                  <a:pt x="5887099" y="6923228"/>
                </a:lnTo>
                <a:lnTo>
                  <a:pt x="0" y="6923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29579" y="2378559"/>
            <a:ext cx="9216470" cy="5529882"/>
          </a:xfrm>
          <a:custGeom>
            <a:avLst/>
            <a:gdLst/>
            <a:ahLst/>
            <a:cxnLst/>
            <a:rect r="r" b="b" t="t" l="l"/>
            <a:pathLst>
              <a:path h="5529882" w="9216470">
                <a:moveTo>
                  <a:pt x="0" y="0"/>
                </a:moveTo>
                <a:lnTo>
                  <a:pt x="9216470" y="0"/>
                </a:lnTo>
                <a:lnTo>
                  <a:pt x="9216470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855" y="1976949"/>
            <a:ext cx="8153996" cy="5440860"/>
          </a:xfrm>
          <a:custGeom>
            <a:avLst/>
            <a:gdLst/>
            <a:ahLst/>
            <a:cxnLst/>
            <a:rect r="r" b="b" t="t" l="l"/>
            <a:pathLst>
              <a:path h="5440860" w="8153996">
                <a:moveTo>
                  <a:pt x="0" y="0"/>
                </a:moveTo>
                <a:lnTo>
                  <a:pt x="8153996" y="0"/>
                </a:lnTo>
                <a:lnTo>
                  <a:pt x="8153996" y="5440860"/>
                </a:lnTo>
                <a:lnTo>
                  <a:pt x="0" y="544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19849" y="1339830"/>
            <a:ext cx="5705504" cy="7607339"/>
          </a:xfrm>
          <a:custGeom>
            <a:avLst/>
            <a:gdLst/>
            <a:ahLst/>
            <a:cxnLst/>
            <a:rect r="r" b="b" t="t" l="l"/>
            <a:pathLst>
              <a:path h="7607339" w="5705504">
                <a:moveTo>
                  <a:pt x="0" y="0"/>
                </a:moveTo>
                <a:lnTo>
                  <a:pt x="5705505" y="0"/>
                </a:lnTo>
                <a:lnTo>
                  <a:pt x="5705505" y="7607340"/>
                </a:lnTo>
                <a:lnTo>
                  <a:pt x="0" y="760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65822" y="2534758"/>
            <a:ext cx="7556357" cy="5217484"/>
          </a:xfrm>
          <a:custGeom>
            <a:avLst/>
            <a:gdLst/>
            <a:ahLst/>
            <a:cxnLst/>
            <a:rect r="r" b="b" t="t" l="l"/>
            <a:pathLst>
              <a:path h="5217484" w="7556357">
                <a:moveTo>
                  <a:pt x="0" y="0"/>
                </a:moveTo>
                <a:lnTo>
                  <a:pt x="7556356" y="0"/>
                </a:lnTo>
                <a:lnTo>
                  <a:pt x="7556356" y="5217484"/>
                </a:lnTo>
                <a:lnTo>
                  <a:pt x="0" y="521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3873693"/>
            <a:ext cx="5936332" cy="3945172"/>
          </a:xfrm>
          <a:custGeom>
            <a:avLst/>
            <a:gdLst/>
            <a:ahLst/>
            <a:cxnLst/>
            <a:rect r="r" b="b" t="t" l="l"/>
            <a:pathLst>
              <a:path h="3945172" w="5936332">
                <a:moveTo>
                  <a:pt x="0" y="0"/>
                </a:moveTo>
                <a:lnTo>
                  <a:pt x="5936332" y="0"/>
                </a:lnTo>
                <a:lnTo>
                  <a:pt x="5936332" y="3945172"/>
                </a:lnTo>
                <a:lnTo>
                  <a:pt x="0" y="394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32974" y="2658635"/>
            <a:ext cx="5928442" cy="3939929"/>
          </a:xfrm>
          <a:custGeom>
            <a:avLst/>
            <a:gdLst/>
            <a:ahLst/>
            <a:cxnLst/>
            <a:rect r="r" b="b" t="t" l="l"/>
            <a:pathLst>
              <a:path h="3939929" w="5928442">
                <a:moveTo>
                  <a:pt x="0" y="0"/>
                </a:moveTo>
                <a:lnTo>
                  <a:pt x="5928442" y="0"/>
                </a:lnTo>
                <a:lnTo>
                  <a:pt x="5928442" y="3939928"/>
                </a:lnTo>
                <a:lnTo>
                  <a:pt x="0" y="3939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66" t="0" r="-976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42391" y="3873693"/>
            <a:ext cx="5992917" cy="3945172"/>
          </a:xfrm>
          <a:custGeom>
            <a:avLst/>
            <a:gdLst/>
            <a:ahLst/>
            <a:cxnLst/>
            <a:rect r="r" b="b" t="t" l="l"/>
            <a:pathLst>
              <a:path h="3945172" w="5992917">
                <a:moveTo>
                  <a:pt x="0" y="0"/>
                </a:moveTo>
                <a:lnTo>
                  <a:pt x="5992917" y="0"/>
                </a:lnTo>
                <a:lnTo>
                  <a:pt x="5992917" y="3945172"/>
                </a:lnTo>
                <a:lnTo>
                  <a:pt x="0" y="394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53" t="0" r="-1362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0155" y="675886"/>
            <a:ext cx="453788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근거자료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2102487"/>
            <a:ext cx="4858040" cy="0"/>
          </a:xfrm>
          <a:prstGeom prst="line">
            <a:avLst/>
          </a:prstGeom>
          <a:ln cap="flat" w="66675">
            <a:solidFill>
              <a:srgbClr val="0E085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1305" y="25035"/>
            <a:ext cx="15366695" cy="10236931"/>
          </a:xfrm>
          <a:custGeom>
            <a:avLst/>
            <a:gdLst/>
            <a:ahLst/>
            <a:cxnLst/>
            <a:rect r="r" b="b" t="t" l="l"/>
            <a:pathLst>
              <a:path h="10236931" w="15366695">
                <a:moveTo>
                  <a:pt x="0" y="0"/>
                </a:moveTo>
                <a:lnTo>
                  <a:pt x="15366695" y="0"/>
                </a:lnTo>
                <a:lnTo>
                  <a:pt x="15366695" y="10236930"/>
                </a:lnTo>
                <a:lnTo>
                  <a:pt x="0" y="10236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717134" cy="10287000"/>
          </a:xfrm>
          <a:custGeom>
            <a:avLst/>
            <a:gdLst/>
            <a:ahLst/>
            <a:cxnLst/>
            <a:rect r="r" b="b" t="t" l="l"/>
            <a:pathLst>
              <a:path h="10287000" w="7717134">
                <a:moveTo>
                  <a:pt x="0" y="0"/>
                </a:moveTo>
                <a:lnTo>
                  <a:pt x="7717134" y="0"/>
                </a:lnTo>
                <a:lnTo>
                  <a:pt x="77171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45712" y="1260216"/>
            <a:ext cx="2820722" cy="5402819"/>
          </a:xfrm>
          <a:custGeom>
            <a:avLst/>
            <a:gdLst/>
            <a:ahLst/>
            <a:cxnLst/>
            <a:rect r="r" b="b" t="t" l="l"/>
            <a:pathLst>
              <a:path h="5402819" w="2820722">
                <a:moveTo>
                  <a:pt x="0" y="0"/>
                </a:moveTo>
                <a:lnTo>
                  <a:pt x="2820722" y="0"/>
                </a:lnTo>
                <a:lnTo>
                  <a:pt x="2820722" y="5402819"/>
                </a:lnTo>
                <a:lnTo>
                  <a:pt x="0" y="540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76659" y="3664209"/>
            <a:ext cx="2762777" cy="5291832"/>
          </a:xfrm>
          <a:custGeom>
            <a:avLst/>
            <a:gdLst/>
            <a:ahLst/>
            <a:cxnLst/>
            <a:rect r="r" b="b" t="t" l="l"/>
            <a:pathLst>
              <a:path h="5291832" w="2762777">
                <a:moveTo>
                  <a:pt x="0" y="0"/>
                </a:moveTo>
                <a:lnTo>
                  <a:pt x="2762778" y="0"/>
                </a:lnTo>
                <a:lnTo>
                  <a:pt x="2762778" y="5291832"/>
                </a:lnTo>
                <a:lnTo>
                  <a:pt x="0" y="5291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64534" y="2576037"/>
            <a:ext cx="7576021" cy="7710963"/>
          </a:xfrm>
          <a:custGeom>
            <a:avLst/>
            <a:gdLst/>
            <a:ahLst/>
            <a:cxnLst/>
            <a:rect r="r" b="b" t="t" l="l"/>
            <a:pathLst>
              <a:path h="7710963" w="7576021">
                <a:moveTo>
                  <a:pt x="0" y="0"/>
                </a:moveTo>
                <a:lnTo>
                  <a:pt x="7576021" y="0"/>
                </a:lnTo>
                <a:lnTo>
                  <a:pt x="7576021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176748" y="0"/>
            <a:ext cx="7576021" cy="7710963"/>
          </a:xfrm>
          <a:custGeom>
            <a:avLst/>
            <a:gdLst/>
            <a:ahLst/>
            <a:cxnLst/>
            <a:rect r="r" b="b" t="t" l="l"/>
            <a:pathLst>
              <a:path h="7710963" w="7576021">
                <a:moveTo>
                  <a:pt x="0" y="0"/>
                </a:moveTo>
                <a:lnTo>
                  <a:pt x="7576020" y="0"/>
                </a:lnTo>
                <a:lnTo>
                  <a:pt x="7576020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7819" y="4383663"/>
            <a:ext cx="1869823" cy="1869823"/>
          </a:xfrm>
          <a:custGeom>
            <a:avLst/>
            <a:gdLst/>
            <a:ahLst/>
            <a:cxnLst/>
            <a:rect r="r" b="b" t="t" l="l"/>
            <a:pathLst>
              <a:path h="1869823" w="1869823">
                <a:moveTo>
                  <a:pt x="0" y="0"/>
                </a:moveTo>
                <a:lnTo>
                  <a:pt x="1869823" y="0"/>
                </a:lnTo>
                <a:lnTo>
                  <a:pt x="1869823" y="1869823"/>
                </a:lnTo>
                <a:lnTo>
                  <a:pt x="0" y="1869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6762" y="4383663"/>
            <a:ext cx="1869823" cy="1869823"/>
          </a:xfrm>
          <a:custGeom>
            <a:avLst/>
            <a:gdLst/>
            <a:ahLst/>
            <a:cxnLst/>
            <a:rect r="r" b="b" t="t" l="l"/>
            <a:pathLst>
              <a:path h="1869823" w="1869823">
                <a:moveTo>
                  <a:pt x="0" y="0"/>
                </a:moveTo>
                <a:lnTo>
                  <a:pt x="1869823" y="0"/>
                </a:lnTo>
                <a:lnTo>
                  <a:pt x="1869823" y="1869823"/>
                </a:lnTo>
                <a:lnTo>
                  <a:pt x="0" y="1869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01200" y="2850255"/>
            <a:ext cx="3648869" cy="3648869"/>
          </a:xfrm>
          <a:custGeom>
            <a:avLst/>
            <a:gdLst/>
            <a:ahLst/>
            <a:cxnLst/>
            <a:rect r="r" b="b" t="t" l="l"/>
            <a:pathLst>
              <a:path h="3648869" w="3648869">
                <a:moveTo>
                  <a:pt x="0" y="0"/>
                </a:moveTo>
                <a:lnTo>
                  <a:pt x="3648868" y="0"/>
                </a:lnTo>
                <a:lnTo>
                  <a:pt x="3648868" y="3648869"/>
                </a:lnTo>
                <a:lnTo>
                  <a:pt x="0" y="3648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82750" y="2973074"/>
            <a:ext cx="3403231" cy="3403231"/>
          </a:xfrm>
          <a:custGeom>
            <a:avLst/>
            <a:gdLst/>
            <a:ahLst/>
            <a:cxnLst/>
            <a:rect r="r" b="b" t="t" l="l"/>
            <a:pathLst>
              <a:path h="3403231" w="3403231">
                <a:moveTo>
                  <a:pt x="0" y="0"/>
                </a:moveTo>
                <a:lnTo>
                  <a:pt x="3403230" y="0"/>
                </a:lnTo>
                <a:lnTo>
                  <a:pt x="3403230" y="3403231"/>
                </a:lnTo>
                <a:lnTo>
                  <a:pt x="0" y="340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137" y="2503695"/>
            <a:ext cx="4145448" cy="1452539"/>
          </a:xfrm>
          <a:custGeom>
            <a:avLst/>
            <a:gdLst/>
            <a:ahLst/>
            <a:cxnLst/>
            <a:rect r="r" b="b" t="t" l="l"/>
            <a:pathLst>
              <a:path h="1452539" w="4145448">
                <a:moveTo>
                  <a:pt x="0" y="0"/>
                </a:moveTo>
                <a:lnTo>
                  <a:pt x="4145448" y="0"/>
                </a:lnTo>
                <a:lnTo>
                  <a:pt x="4145448" y="1452539"/>
                </a:lnTo>
                <a:lnTo>
                  <a:pt x="0" y="1452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825"/>
            <a:ext cx="4537885" cy="123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SW 컨셉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38297" y="6954173"/>
            <a:ext cx="3892136" cy="101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13">
                <a:solidFill>
                  <a:srgbClr val="000000"/>
                </a:solidFill>
                <a:ea typeface="Nanum Gothic Ultra-Bold"/>
              </a:rPr>
              <a:t>규칙이나 관계를 </a:t>
            </a:r>
          </a:p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2913">
                <a:solidFill>
                  <a:srgbClr val="000000"/>
                </a:solidFill>
                <a:ea typeface="Nanum Gothic Ultra-Bold"/>
              </a:rPr>
              <a:t>이해할 수 있는 정보 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118" y="6954173"/>
            <a:ext cx="5283288" cy="101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13">
                <a:solidFill>
                  <a:srgbClr val="000000"/>
                </a:solidFill>
                <a:ea typeface="Nanum Gothic Ultra-Bold"/>
              </a:rPr>
              <a:t>채팅 시스템과 스포츠 정보를 섞은</a:t>
            </a:r>
          </a:p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2913">
                <a:solidFill>
                  <a:srgbClr val="000000"/>
                </a:solidFill>
                <a:ea typeface="Nanum Gothic Ultra-Bold"/>
              </a:rPr>
              <a:t>화상 채팅 프로그램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87645" y="6954173"/>
            <a:ext cx="3475977" cy="101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13">
                <a:solidFill>
                  <a:srgbClr val="000000"/>
                </a:solidFill>
                <a:latin typeface="Nanum Gothic Ultra-Bold"/>
                <a:ea typeface="Nanum Gothic Ultra-Bold"/>
              </a:rPr>
              <a:t>현지 팬/외국인 팬과의</a:t>
            </a:r>
          </a:p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2913">
                <a:solidFill>
                  <a:srgbClr val="000000"/>
                </a:solidFill>
                <a:ea typeface="Nanum Gothic Ultra-Bold"/>
              </a:rPr>
              <a:t>오픈 채팅방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3660" y="3412068"/>
            <a:ext cx="2460097" cy="2335007"/>
          </a:xfrm>
          <a:custGeom>
            <a:avLst/>
            <a:gdLst/>
            <a:ahLst/>
            <a:cxnLst/>
            <a:rect r="r" b="b" t="t" l="l"/>
            <a:pathLst>
              <a:path h="2335007" w="2460097">
                <a:moveTo>
                  <a:pt x="0" y="0"/>
                </a:moveTo>
                <a:lnTo>
                  <a:pt x="2460097" y="0"/>
                </a:lnTo>
                <a:lnTo>
                  <a:pt x="2460097" y="2335007"/>
                </a:lnTo>
                <a:lnTo>
                  <a:pt x="0" y="233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1035" y="3412068"/>
            <a:ext cx="4445255" cy="2772263"/>
          </a:xfrm>
          <a:custGeom>
            <a:avLst/>
            <a:gdLst/>
            <a:ahLst/>
            <a:cxnLst/>
            <a:rect r="r" b="b" t="t" l="l"/>
            <a:pathLst>
              <a:path h="2772263" w="4445255">
                <a:moveTo>
                  <a:pt x="0" y="0"/>
                </a:moveTo>
                <a:lnTo>
                  <a:pt x="4445256" y="0"/>
                </a:lnTo>
                <a:lnTo>
                  <a:pt x="4445256" y="2772263"/>
                </a:lnTo>
                <a:lnTo>
                  <a:pt x="0" y="2772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749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58125" y="3412068"/>
            <a:ext cx="3582656" cy="3011968"/>
          </a:xfrm>
          <a:custGeom>
            <a:avLst/>
            <a:gdLst/>
            <a:ahLst/>
            <a:cxnLst/>
            <a:rect r="r" b="b" t="t" l="l"/>
            <a:pathLst>
              <a:path h="3011968" w="3582656">
                <a:moveTo>
                  <a:pt x="0" y="0"/>
                </a:moveTo>
                <a:lnTo>
                  <a:pt x="3582656" y="0"/>
                </a:lnTo>
                <a:lnTo>
                  <a:pt x="3582656" y="3011968"/>
                </a:lnTo>
                <a:lnTo>
                  <a:pt x="0" y="301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68457" y="3453218"/>
            <a:ext cx="3443447" cy="2970817"/>
          </a:xfrm>
          <a:custGeom>
            <a:avLst/>
            <a:gdLst/>
            <a:ahLst/>
            <a:cxnLst/>
            <a:rect r="r" b="b" t="t" l="l"/>
            <a:pathLst>
              <a:path h="2970817" w="3443447">
                <a:moveTo>
                  <a:pt x="0" y="0"/>
                </a:moveTo>
                <a:lnTo>
                  <a:pt x="3443447" y="0"/>
                </a:lnTo>
                <a:lnTo>
                  <a:pt x="3443447" y="2970818"/>
                </a:lnTo>
                <a:lnTo>
                  <a:pt x="0" y="2970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5825"/>
            <a:ext cx="4537885" cy="123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</a:rPr>
              <a:t>MVP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42794" y="6864408"/>
            <a:ext cx="1494772" cy="50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2913">
                <a:solidFill>
                  <a:srgbClr val="000000"/>
                </a:solidFill>
                <a:ea typeface="Nanum Gothic Ultra-Bold"/>
              </a:rPr>
              <a:t>화상 채팅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48947" y="6864408"/>
            <a:ext cx="2989432" cy="50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2913">
                <a:solidFill>
                  <a:srgbClr val="000000"/>
                </a:solidFill>
                <a:ea typeface="Nanum Gothic Ultra-Bold"/>
              </a:rPr>
              <a:t>스포츠 정보 크롤링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02067" y="6864408"/>
            <a:ext cx="1494772" cy="50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2913">
                <a:solidFill>
                  <a:srgbClr val="000000"/>
                </a:solidFill>
                <a:ea typeface="Nanum Gothic Ultra-Bold"/>
              </a:rPr>
              <a:t>알림 기능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DAF45cL7JEc</dc:identifier>
  <dcterms:modified xsi:type="dcterms:W3CDTF">2011-08-01T06:04:30Z</dcterms:modified>
  <cp:revision>1</cp:revision>
  <dc:title>어두운 파란색 및 흰색 간단한 기하학적 프레젠테이션</dc:title>
</cp:coreProperties>
</file>